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7eab982bc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7eab982bc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95171784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95171784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895171784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895171784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9517178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9517178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7eab982b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7eab982b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89517178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89517178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95171784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95171784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7eab982b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7eab982b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7eab982b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7eab982b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7eab982bc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7eab982bc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7eab982b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7eab982b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7eab982b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7eab982b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89517178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89517178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89517178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89517178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95171784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95171784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95171784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95171784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95171784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95171784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10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5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0" Type="http://schemas.openxmlformats.org/officeDocument/2006/relationships/image" Target="../media/image16.png"/><Relationship Id="rId9" Type="http://schemas.openxmlformats.org/officeDocument/2006/relationships/image" Target="../media/image37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35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Relationship Id="rId10" Type="http://schemas.openxmlformats.org/officeDocument/2006/relationships/image" Target="../media/image26.png"/><Relationship Id="rId9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36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Pity 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Play Genshin Impact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Anupam Bhakta, Oliver Smirnov, &amp; Kevin Qiu</a:t>
            </a:r>
            <a:endParaRPr sz="2000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14500" l="0" r="0" t="0"/>
          <a:stretch/>
        </p:blipFill>
        <p:spPr>
          <a:xfrm>
            <a:off x="6373075" y="531575"/>
            <a:ext cx="2421550" cy="20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Pulls Needed to Increase Pity Level at Given Pity Levels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389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Exponential Distribution PDF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100" y="1152475"/>
            <a:ext cx="4555197" cy="341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24" y="2368749"/>
            <a:ext cx="3395625" cy="9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Pulls Needed to Increase Pity Level at Given Pity Levels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90" y="1314174"/>
            <a:ext cx="2038661" cy="15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025" y="1314200"/>
            <a:ext cx="2038651" cy="15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450" y="1314188"/>
            <a:ext cx="2038651" cy="15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650" y="1314175"/>
            <a:ext cx="2038651" cy="15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600" y="2995575"/>
            <a:ext cx="2038651" cy="15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1025" y="2995575"/>
            <a:ext cx="2038651" cy="15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1450" y="2995587"/>
            <a:ext cx="2038651" cy="15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3650" y="2995587"/>
            <a:ext cx="2038651" cy="152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</a:t>
            </a:r>
            <a:r>
              <a:rPr lang="en"/>
              <a:t>Pulls Needed for Legendary at Given Pity Levels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387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Exponential Distribution PDF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139" y="1152474"/>
            <a:ext cx="455516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24" y="2368749"/>
            <a:ext cx="3395625" cy="9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Pulls </a:t>
            </a:r>
            <a:r>
              <a:rPr lang="en"/>
              <a:t>Needed for Legendary at Given Pity Levels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83376"/>
            <a:ext cx="2038649" cy="1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849" y="1183375"/>
            <a:ext cx="2038649" cy="152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83387"/>
            <a:ext cx="2038651" cy="152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650" y="1183400"/>
            <a:ext cx="2038651" cy="152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878037"/>
            <a:ext cx="2038651" cy="15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1850" y="2878000"/>
            <a:ext cx="2038651" cy="15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0" y="2878033"/>
            <a:ext cx="2038651" cy="152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25341" y="2878050"/>
            <a:ext cx="1975260" cy="14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Pulls Needed for Legendary at Given Pity Levels (Cont.)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2038651" cy="15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341" y="1170134"/>
            <a:ext cx="2038651" cy="15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975" y="1170134"/>
            <a:ext cx="2038651" cy="152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652" y="1170134"/>
            <a:ext cx="2038651" cy="152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851522"/>
            <a:ext cx="2038651" cy="152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8350" y="2851517"/>
            <a:ext cx="2038651" cy="152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4997" y="2851524"/>
            <a:ext cx="2013926" cy="15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06013" y="2860787"/>
            <a:ext cx="2013937" cy="151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Culmination of these Finding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43" y="2144750"/>
            <a:ext cx="7800125" cy="116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7"/>
          <p:cNvCxnSpPr/>
          <p:nvPr/>
        </p:nvCxnSpPr>
        <p:spPr>
          <a:xfrm flipH="1" rot="10800000">
            <a:off x="838475" y="3391425"/>
            <a:ext cx="100200" cy="9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7"/>
          <p:cNvSpPr txBox="1"/>
          <p:nvPr/>
        </p:nvSpPr>
        <p:spPr>
          <a:xfrm>
            <a:off x="131375" y="4317525"/>
            <a:ext cx="15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Product Notation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1" name="Google Shape;181;p27"/>
          <p:cNvCxnSpPr/>
          <p:nvPr/>
        </p:nvCxnSpPr>
        <p:spPr>
          <a:xfrm flipH="1">
            <a:off x="1501625" y="1814625"/>
            <a:ext cx="62700" cy="5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7"/>
          <p:cNvSpPr txBox="1"/>
          <p:nvPr/>
        </p:nvSpPr>
        <p:spPr>
          <a:xfrm>
            <a:off x="744575" y="1414425"/>
            <a:ext cx="1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Random Variable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" name="Google Shape;183;p27"/>
          <p:cNvCxnSpPr/>
          <p:nvPr/>
        </p:nvCxnSpPr>
        <p:spPr>
          <a:xfrm flipH="1" rot="10800000">
            <a:off x="3729350" y="3378875"/>
            <a:ext cx="100200" cy="7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7"/>
          <p:cNvSpPr txBox="1"/>
          <p:nvPr/>
        </p:nvSpPr>
        <p:spPr>
          <a:xfrm>
            <a:off x="2855225" y="4158100"/>
            <a:ext cx="20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Distribution of the Random Variables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5" name="Google Shape;185;p27"/>
          <p:cNvCxnSpPr/>
          <p:nvPr/>
        </p:nvCxnSpPr>
        <p:spPr>
          <a:xfrm>
            <a:off x="7145825" y="1364100"/>
            <a:ext cx="513000" cy="9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7"/>
          <p:cNvSpPr txBox="1"/>
          <p:nvPr/>
        </p:nvSpPr>
        <p:spPr>
          <a:xfrm>
            <a:off x="6220434" y="720350"/>
            <a:ext cx="151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Parameter Values from Analysis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1152475"/>
            <a:ext cx="406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 to better understand why λ </a:t>
            </a:r>
            <a:r>
              <a:rPr lang="en"/>
              <a:t>parameter</a:t>
            </a:r>
            <a:r>
              <a:rPr lang="en"/>
              <a:t> values for distributions are not monotonically decreasing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Expand our research to include specific characters, weapons, and dates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67" y="1152475"/>
            <a:ext cx="406953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344" y="25"/>
            <a:ext cx="9203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2043800" y="1132850"/>
            <a:ext cx="4770900" cy="8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ANY QUESTIONS??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Genshin Impact?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Genshin Impact is an open world MMORPG game developed by miHoYo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Genshin has a special loot box system called </a:t>
            </a:r>
            <a:r>
              <a:rPr b="1" lang="en"/>
              <a:t>wishes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Players can spend </a:t>
            </a:r>
            <a:r>
              <a:rPr lang="en"/>
              <a:t>either </a:t>
            </a:r>
            <a:r>
              <a:rPr lang="en"/>
              <a:t>in-game currency or real money for the chance of getting a new character or weapon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Characters and weapons are ranked from </a:t>
            </a:r>
            <a:r>
              <a:rPr b="1" lang="en"/>
              <a:t>1</a:t>
            </a:r>
            <a:r>
              <a:rPr lang="en"/>
              <a:t> (worst) to </a:t>
            </a:r>
            <a:r>
              <a:rPr b="1" lang="en"/>
              <a:t>5</a:t>
            </a:r>
            <a:r>
              <a:rPr lang="en"/>
              <a:t> (best) stars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best </a:t>
            </a:r>
            <a:r>
              <a:rPr b="1" lang="en"/>
              <a:t>characters on average, require more rolls to obtain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Pity System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prevent player overspending, Genshin Impact features a </a:t>
            </a:r>
            <a:r>
              <a:rPr b="1" lang="en"/>
              <a:t>p</a:t>
            </a:r>
            <a:r>
              <a:rPr b="1" lang="en"/>
              <a:t>ity system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more a pla</a:t>
            </a:r>
            <a:r>
              <a:rPr lang="en"/>
              <a:t>yer spends without getting a rare character, the more likely they will get a rare character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912" y="2734312"/>
            <a:ext cx="3901525" cy="17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050" y="2475525"/>
            <a:ext cx="2474798" cy="230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Questions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513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Does the pity system work as miHoY</a:t>
            </a:r>
            <a:r>
              <a:rPr lang="en" sz="2200"/>
              <a:t>o </a:t>
            </a:r>
            <a:r>
              <a:rPr lang="en" sz="2200"/>
              <a:t>claims?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How does the pity system evolve as the number of unsatisfactory rolls increases?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of data was easily read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pulls.csv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</a:t>
            </a:r>
            <a:r>
              <a:rPr lang="en" sz="1800"/>
              <a:t>ish_total.csv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</a:t>
            </a:r>
            <a:r>
              <a:rPr lang="en"/>
              <a:t>ishes.csv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Included list values in cells that used the same delimiters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Had to change delimiters and parse strings into list objects</a:t>
            </a:r>
            <a:endParaRPr sz="18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00" y="2686100"/>
            <a:ext cx="4267201" cy="188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519" y="1017725"/>
            <a:ext cx="4517174" cy="10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Observations (Rare)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clear linear relationship between the total number of </a:t>
            </a:r>
            <a:r>
              <a:rPr lang="en"/>
              <a:t>wishes and the number of rares received.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fits nicely with given pull percent for rares.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There are more rares received than expected because players stop pulling when they get what they want.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1152472"/>
            <a:ext cx="428739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7409175" y="4568875"/>
            <a:ext cx="16146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R² = 0.9783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Observations (Legendary)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4219800" cy="3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once again a clear linear relationship.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fits nicely with given pull percent for legendaries.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more legendaries received than expected because players stop pulling when they get what they want.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Higher spread is attributed to scarcity of legendary pulls. Players are also more likely to stop pulling after getting a legendary than after getting a rare.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475" y="1152472"/>
            <a:ext cx="421981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7433275" y="4484525"/>
            <a:ext cx="17952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R² = 0.7177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Closer at Pull # vs Frequencies of Legendaries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50" y="1404475"/>
            <a:ext cx="3860250" cy="27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04470"/>
            <a:ext cx="3860250" cy="278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Analysis of Pity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